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87" r:id="rId4"/>
    <p:sldId id="288" r:id="rId5"/>
    <p:sldId id="289" r:id="rId6"/>
    <p:sldId id="272" r:id="rId7"/>
    <p:sldId id="290" r:id="rId8"/>
    <p:sldId id="291" r:id="rId9"/>
    <p:sldId id="292" r:id="rId10"/>
    <p:sldId id="293" r:id="rId11"/>
    <p:sldId id="296" r:id="rId12"/>
    <p:sldId id="294" r:id="rId13"/>
    <p:sldId id="295" r:id="rId14"/>
    <p:sldId id="297" r:id="rId15"/>
    <p:sldId id="298" r:id="rId16"/>
    <p:sldId id="299" r:id="rId17"/>
    <p:sldId id="269" r:id="rId18"/>
  </p:sldIdLst>
  <p:sldSz cx="9144000" cy="5143500" type="screen16x9"/>
  <p:notesSz cx="6858000" cy="9144000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C90"/>
    <a:srgbClr val="504F53"/>
    <a:srgbClr val="005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304" autoAdjust="0"/>
  </p:normalViewPr>
  <p:slideViewPr>
    <p:cSldViewPr showGuides="1">
      <p:cViewPr>
        <p:scale>
          <a:sx n="80" d="100"/>
          <a:sy n="80" d="100"/>
        </p:scale>
        <p:origin x="-102" y="-1062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1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350D2-9FEF-2045-83AC-B6B6057AC9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9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3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3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:a16="http://schemas.microsoft.com/office/drawing/2014/main" xmlns="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4706796"/>
            <a:ext cx="951140" cy="273844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9272F5-2C8E-479F-D2EC-5E1CEFD9C9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8672" y="3113532"/>
            <a:ext cx="5406656" cy="441982"/>
          </a:xfrm>
        </p:spPr>
        <p:txBody>
          <a:bodyPr anchor="t">
            <a:normAutofit/>
          </a:bodyPr>
          <a:lstStyle>
            <a:lvl1pPr algn="ctr">
              <a:defRPr sz="2600" b="0" i="0" baseline="0">
                <a:solidFill>
                  <a:srgbClr val="EEF1F7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131422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ветлый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:a16="http://schemas.microsoft.com/office/drawing/2014/main" xmlns="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4706796"/>
            <a:ext cx="951140" cy="27384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D45CEC1-2C54-EEF0-2DFC-07A902B941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1462" y="2735744"/>
            <a:ext cx="6522893" cy="332122"/>
          </a:xfrm>
        </p:spPr>
        <p:txBody>
          <a:bodyPr anchor="t">
            <a:normAutofit/>
          </a:bodyPr>
          <a:lstStyle>
            <a:lvl1pPr algn="ctr">
              <a:defRPr sz="1900" b="0" i="0" baseline="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ФЕДЕРАЛЬНАЯ</a:t>
            </a:r>
            <a:r>
              <a:rPr lang="en-US" dirty="0"/>
              <a:t> </a:t>
            </a:r>
            <a:r>
              <a:rPr lang="ru-RU" dirty="0"/>
              <a:t>НАЛОГОВАЯ СЛУЖБА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EA058BB9-6520-1CD9-404B-DA4BF243E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1462" y="3067867"/>
            <a:ext cx="6522893" cy="40902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 baseline="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РАСТЁМ ВМЕСТЕ!</a:t>
            </a:r>
          </a:p>
        </p:txBody>
      </p:sp>
      <p:sp>
        <p:nvSpPr>
          <p:cNvPr id="3" name="Текст 15">
            <a:extLst>
              <a:ext uri="{FF2B5EF4-FFF2-40B4-BE49-F238E27FC236}">
                <a16:creationId xmlns:a16="http://schemas.microsoft.com/office/drawing/2014/main" xmlns="" id="{E4BFCDE1-ADDD-AF20-0BB3-A92BE6153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7538" y="3877631"/>
            <a:ext cx="3787487" cy="27384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 b="1" i="0" baseline="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4" name="Текст 15">
            <a:extLst>
              <a:ext uri="{FF2B5EF4-FFF2-40B4-BE49-F238E27FC236}">
                <a16:creationId xmlns:a16="http://schemas.microsoft.com/office/drawing/2014/main" xmlns="" id="{1A1284CB-F6EA-3C51-3AF8-02B6B88B34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27538" y="4151475"/>
            <a:ext cx="3787487" cy="555321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400" b="0" i="0" baseline="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99360042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о спил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DF41B0-AC7C-2142-79A2-898FF8B9B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20693074">
            <a:off x="-2614424" y="885793"/>
            <a:ext cx="9961008" cy="957225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5EFA9E4-D0C4-5EE3-D8FD-EB8BB5E2E0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9145" y="291770"/>
            <a:ext cx="549080" cy="627521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:a16="http://schemas.microsoft.com/office/drawing/2014/main" xmlns="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4706796"/>
            <a:ext cx="951140" cy="273844"/>
          </a:xfrm>
        </p:spPr>
        <p:txBody>
          <a:bodyPr/>
          <a:lstStyle>
            <a:lvl1pPr>
              <a:defRPr baseline="0">
                <a:solidFill>
                  <a:srgbClr val="20336C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75D1E865-0299-0CD2-E90F-A8923669D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29" y="423777"/>
            <a:ext cx="7462157" cy="791392"/>
          </a:xfrm>
        </p:spPr>
        <p:txBody>
          <a:bodyPr anchor="t">
            <a:normAutofit/>
          </a:bodyPr>
          <a:lstStyle>
            <a:lvl1pPr algn="l">
              <a:defRPr sz="2600" baseline="0">
                <a:solidFill>
                  <a:srgbClr val="253775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577853A8-E490-9E4E-957F-6AB1BC75CC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528" y="1471612"/>
            <a:ext cx="8021248" cy="3178969"/>
          </a:xfrm>
        </p:spPr>
        <p:txBody>
          <a:bodyPr>
            <a:normAutofit/>
          </a:bodyPr>
          <a:lstStyle>
            <a:lvl1pPr marL="0" indent="0" algn="l">
              <a:buNone/>
              <a:defRPr sz="1100" baseline="0">
                <a:solidFill>
                  <a:srgbClr val="223570"/>
                </a:solidFill>
                <a:latin typeface="Montserrat Medium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66788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DECA-DAED-49E8-AB44-A10369DCE766}" type="datetime1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5" r:id="rId16"/>
    <p:sldLayoutId id="2147483666" r:id="rId17"/>
    <p:sldLayoutId id="2147483667" r:id="rId18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zi.nalog.gov.ru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FB35767-270B-8BEF-D65E-25F2B158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DC76119-8D5E-CFE9-B4C9-DBA622E9B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ФЕДЕРАЛЬНАЯ</a:t>
            </a:r>
            <a:r>
              <a:rPr lang="en-US" dirty="0"/>
              <a:t> </a:t>
            </a:r>
            <a:r>
              <a:rPr lang="ru-RU" dirty="0"/>
              <a:t>НАЛОГОВАЯ СЛУЖБА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B4423E-5ED2-3369-8EBD-01328D66D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9A19BA4-DDD9-0A4A-2791-7E08B88A4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Наталья Шаповалова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FF8F61FE-5744-27B7-BF0D-4B956C9F0D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Заместитель начальника отдела </a:t>
            </a:r>
          </a:p>
          <a:p>
            <a:r>
              <a:rPr lang="ru-RU" dirty="0" smtClean="0"/>
              <a:t>камерального контроля НДС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82565F9-05DC-0467-ADC8-B7303DCCCC9B}"/>
              </a:ext>
            </a:extLst>
          </p:cNvPr>
          <p:cNvSpPr/>
          <p:nvPr/>
        </p:nvSpPr>
        <p:spPr>
          <a:xfrm>
            <a:off x="6107588" y="3517718"/>
            <a:ext cx="1303637" cy="13036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8E6246-152C-5E46-74F4-868F5AC52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927" y="1401298"/>
            <a:ext cx="1026146" cy="1172739"/>
          </a:xfrm>
          <a:prstGeom prst="rect">
            <a:avLst/>
          </a:prstGeom>
          <a:ln>
            <a:noFill/>
          </a:ln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7DF8136-247D-5CCA-C356-C79924654FC9}"/>
              </a:ext>
            </a:extLst>
          </p:cNvPr>
          <p:cNvCxnSpPr>
            <a:cxnSpLocks/>
          </p:cNvCxnSpPr>
          <p:nvPr/>
        </p:nvCxnSpPr>
        <p:spPr>
          <a:xfrm>
            <a:off x="1541808" y="3399183"/>
            <a:ext cx="60603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5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3529" y="423776"/>
            <a:ext cx="7462157" cy="178793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!!! ДОПП </a:t>
            </a:r>
            <a:r>
              <a:rPr lang="ru-RU" dirty="0"/>
              <a:t>предоставляется Оператору СПОТ в электронном виде за 2 календарных дня до ввоза товара из ЕАЭС в РФ.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endParaRPr lang="ru-RU" sz="2500" b="1" dirty="0" smtClean="0"/>
          </a:p>
          <a:p>
            <a:pPr marL="342900" indent="-342900" algn="ctr">
              <a:buFont typeface="Wingdings" pitchFamily="2" charset="2"/>
              <a:buChar char="ü"/>
            </a:pPr>
            <a:endParaRPr lang="ru-RU" sz="2500" b="1" dirty="0"/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Заявителя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https://szi.nalog.gov.ru.)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ТКС через оператора ЭДО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/>
              <a:t> </a:t>
            </a:r>
          </a:p>
          <a:p>
            <a:pPr algn="ctr"/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925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3529" y="423777"/>
            <a:ext cx="7462157" cy="77982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СТАТУСЫ ДОПП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pPr marL="171450" indent="-171450">
              <a:buFont typeface="Wingdings" pitchFamily="2" charset="2"/>
              <a:buChar char="q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Зарегистрирован </a:t>
            </a:r>
            <a:r>
              <a:rPr lang="ru-RU" sz="1500" dirty="0" smtClean="0"/>
              <a:t>(</a:t>
            </a:r>
            <a:r>
              <a:rPr lang="ru-RU" sz="1500" i="1" dirty="0"/>
              <a:t>Ожидание </a:t>
            </a:r>
            <a:r>
              <a:rPr lang="ru-RU" sz="1500" i="1" dirty="0" smtClean="0"/>
              <a:t>оплаты</a:t>
            </a:r>
            <a:r>
              <a:rPr lang="ru-RU" sz="1600" dirty="0" smtClean="0"/>
              <a:t>)</a:t>
            </a:r>
            <a:endParaRPr lang="ru-RU" sz="1500" dirty="0"/>
          </a:p>
          <a:p>
            <a:pPr marL="171450" indent="-171450">
              <a:buFont typeface="Wingdings" pitchFamily="2" charset="2"/>
              <a:buChar char="q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</a:t>
            </a:r>
            <a:r>
              <a:rPr lang="ru-RU" sz="1500" b="1" dirty="0"/>
              <a:t> </a:t>
            </a:r>
            <a:r>
              <a:rPr lang="ru-RU" sz="1400" dirty="0" smtClean="0"/>
              <a:t>(</a:t>
            </a:r>
            <a:r>
              <a:rPr lang="ru-RU" sz="1500" i="1" dirty="0"/>
              <a:t>Ввоз </a:t>
            </a:r>
            <a:r>
              <a:rPr lang="ru-RU" sz="1500" i="1" dirty="0" smtClean="0"/>
              <a:t>разрешен</a:t>
            </a:r>
            <a:r>
              <a:rPr lang="ru-RU" sz="1400" dirty="0" smtClean="0"/>
              <a:t>)</a:t>
            </a:r>
            <a:endParaRPr lang="ru-RU" sz="1400" dirty="0"/>
          </a:p>
          <a:p>
            <a:pPr marL="171450" indent="-171450">
              <a:buFont typeface="Wingdings" pitchFamily="2" charset="2"/>
              <a:buChar char="q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Пройдена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КО </a:t>
            </a:r>
            <a:r>
              <a:rPr lang="ru-RU" sz="1600" dirty="0" smtClean="0"/>
              <a:t>(</a:t>
            </a:r>
            <a:r>
              <a:rPr lang="ru-RU" sz="1500" i="1" dirty="0"/>
              <a:t>Ввоз осуществлен</a:t>
            </a:r>
            <a:r>
              <a:rPr lang="ru-RU" sz="1600" dirty="0" smtClean="0"/>
              <a:t>)</a:t>
            </a:r>
            <a:endParaRPr lang="ru-RU" sz="1500" b="1" dirty="0"/>
          </a:p>
          <a:p>
            <a:pPr marL="171450" indent="-171450">
              <a:buFont typeface="Wingdings" pitchFamily="2" charset="2"/>
              <a:buChar char="q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пройдена проверка КО </a:t>
            </a:r>
            <a:r>
              <a:rPr lang="ru-RU" sz="1600" dirty="0" smtClean="0"/>
              <a:t>(</a:t>
            </a:r>
            <a:r>
              <a:rPr lang="ru-RU" sz="1500" i="1" dirty="0"/>
              <a:t>Ввоз не осуществлен</a:t>
            </a:r>
            <a:r>
              <a:rPr lang="ru-RU" sz="1600" dirty="0" smtClean="0"/>
              <a:t>)</a:t>
            </a:r>
            <a:endParaRPr lang="ru-RU" sz="1500" b="1" dirty="0"/>
          </a:p>
          <a:p>
            <a:pPr marL="171450" indent="-171450">
              <a:buFont typeface="Wingdings" pitchFamily="2" charset="2"/>
              <a:buChar char="q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проверке </a:t>
            </a:r>
            <a:r>
              <a:rPr lang="ru-RU" sz="1600" dirty="0" smtClean="0"/>
              <a:t>(</a:t>
            </a:r>
            <a:r>
              <a:rPr lang="ru-RU" sz="1500" i="1" dirty="0"/>
              <a:t>ДОПП заявлен в НД</a:t>
            </a:r>
            <a:r>
              <a:rPr lang="ru-RU" sz="1600" dirty="0" smtClean="0"/>
              <a:t>)</a:t>
            </a:r>
            <a:endParaRPr lang="ru-RU" sz="1500" b="1" dirty="0"/>
          </a:p>
          <a:p>
            <a:pPr marL="171450" indent="-171450">
              <a:buFont typeface="Wingdings" pitchFamily="2" charset="2"/>
              <a:buChar char="q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Погашен </a:t>
            </a:r>
            <a:r>
              <a:rPr lang="ru-RU" sz="1600" dirty="0" smtClean="0"/>
              <a:t>(</a:t>
            </a:r>
            <a:r>
              <a:rPr lang="ru-RU" sz="1500" i="1" dirty="0"/>
              <a:t>КНП по НД завершена</a:t>
            </a:r>
            <a:r>
              <a:rPr lang="ru-RU" sz="1600" dirty="0" smtClean="0"/>
              <a:t>)</a:t>
            </a:r>
            <a:endParaRPr lang="ru-RU" sz="1500" b="1" dirty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82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Внесение изменения в ДОПП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Wingdings" pitchFamily="2" charset="2"/>
              <a:buChar char="v"/>
            </a:pPr>
            <a:endParaRPr lang="ru-RU" sz="2800" dirty="0" smtClean="0"/>
          </a:p>
          <a:p>
            <a:pPr marL="171450" lvl="0" indent="-171450">
              <a:buFont typeface="Wingdings" pitchFamily="2" charset="2"/>
              <a:buChar char="v"/>
            </a:pPr>
            <a:r>
              <a:rPr lang="ru-RU" sz="2800" dirty="0" smtClean="0"/>
              <a:t>До </a:t>
            </a:r>
            <a:r>
              <a:rPr lang="ru-RU" sz="2800" dirty="0"/>
              <a:t>момента </a:t>
            </a:r>
            <a:r>
              <a:rPr lang="ru-RU" sz="2800" dirty="0" smtClean="0"/>
              <a:t>обеспечения</a:t>
            </a:r>
          </a:p>
          <a:p>
            <a:pPr marL="171450" lvl="0" indent="-171450">
              <a:buFont typeface="Wingdings" pitchFamily="2" charset="2"/>
              <a:buChar char="v"/>
            </a:pPr>
            <a:endParaRPr lang="ru-RU" sz="2800" dirty="0"/>
          </a:p>
          <a:p>
            <a:pPr marL="171450" indent="-171450">
              <a:buFont typeface="Wingdings" pitchFamily="2" charset="2"/>
              <a:buChar char="v"/>
            </a:pPr>
            <a:r>
              <a:rPr lang="ru-RU" sz="2700" dirty="0"/>
              <a:t>После </a:t>
            </a:r>
            <a:r>
              <a:rPr lang="ru-RU" sz="2700" dirty="0" smtClean="0"/>
              <a:t>обеспечения, только </a:t>
            </a:r>
            <a:r>
              <a:rPr lang="ru-RU" sz="2700" dirty="0"/>
              <a:t>в части реквизитов ТС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9372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/>
              <a:t>QR</a:t>
            </a:r>
            <a:r>
              <a:rPr lang="ru-RU" sz="3500" dirty="0"/>
              <a:t> –код</a:t>
            </a:r>
            <a:endParaRPr lang="ru-RU" sz="35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ru-RU" sz="2800" dirty="0" smtClean="0"/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присваивается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Оператором СПОТ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Заявитель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передает ДОПП 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кодом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перевозчику</a:t>
            </a:r>
          </a:p>
          <a:p>
            <a:pPr marL="171450" indent="-171450" algn="just"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700" dirty="0" smtClean="0"/>
              <a:t>!!!</a:t>
            </a:r>
            <a:r>
              <a:rPr lang="ru-RU" sz="2700" b="1" dirty="0"/>
              <a:t> Отсутствие ДОПП с </a:t>
            </a:r>
            <a:r>
              <a:rPr lang="en-US" sz="2700" b="1" dirty="0"/>
              <a:t>QR</a:t>
            </a:r>
            <a:r>
              <a:rPr lang="ru-RU" sz="2700" b="1" dirty="0"/>
              <a:t>- кодом</a:t>
            </a:r>
            <a:r>
              <a:rPr lang="ru-RU" sz="2700" dirty="0"/>
              <a:t> является основанием не допуска автомобиля с товаром в РФ.</a:t>
            </a:r>
            <a:endParaRPr lang="ru-RU" sz="2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1163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60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Обеспечительный платеж (ОП)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3528" y="987574"/>
            <a:ext cx="8021248" cy="3663007"/>
          </a:xfrm>
        </p:spPr>
        <p:txBody>
          <a:bodyPr/>
          <a:lstStyle/>
          <a:p>
            <a:r>
              <a:rPr lang="ru-RU" sz="1600" b="1" dirty="0"/>
              <a:t>ОП вносит Заявитель по каждому ДОПП, если:</a:t>
            </a:r>
            <a:endParaRPr lang="ru-RU" sz="1600" dirty="0"/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dirty="0" smtClean="0"/>
              <a:t>ввоз товаров </a:t>
            </a:r>
            <a:r>
              <a:rPr lang="ru-RU" sz="1600" dirty="0"/>
              <a:t>предполагает уплату ввозного НДС и акциза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dirty="0" smtClean="0"/>
              <a:t>товар </a:t>
            </a:r>
            <a:r>
              <a:rPr lang="ru-RU" sz="1600" dirty="0"/>
              <a:t>не относится к категориям, освобожденным от платежа</a:t>
            </a:r>
          </a:p>
          <a:p>
            <a:endParaRPr lang="ru-RU" sz="1600" dirty="0" smtClean="0"/>
          </a:p>
          <a:p>
            <a:pPr algn="just"/>
            <a:r>
              <a:rPr lang="ru-RU" sz="1600" b="1" dirty="0"/>
              <a:t>ОП вносится по запланированным </a:t>
            </a:r>
            <a:r>
              <a:rPr lang="ru-RU" sz="1600" b="1" dirty="0" smtClean="0"/>
              <a:t>поставкам </a:t>
            </a:r>
            <a:r>
              <a:rPr lang="ru-RU" sz="1600" dirty="0" smtClean="0"/>
              <a:t>не </a:t>
            </a:r>
            <a:r>
              <a:rPr lang="ru-RU" sz="1600" dirty="0"/>
              <a:t>позднее, чем за 2 календарных дня до дня ввоза товаров в Россию, </a:t>
            </a:r>
            <a:r>
              <a:rPr lang="ru-RU" sz="1600" b="1" dirty="0"/>
              <a:t>после</a:t>
            </a:r>
            <a:r>
              <a:rPr lang="ru-RU" sz="1600" dirty="0"/>
              <a:t> того как сформирован документ о предстоящей поставке.</a:t>
            </a:r>
          </a:p>
          <a:p>
            <a:pPr lvl="0" algn="just"/>
            <a:r>
              <a:rPr lang="ru-RU" sz="1600" dirty="0"/>
              <a:t>Сумма платежа, рассчитывается как предполагаемая сумма ввозного НДС и акциза по конкретной поставке (за исключением маркируемых подакцизных товаров). </a:t>
            </a:r>
            <a:endParaRPr lang="ru-RU" sz="1600" dirty="0" smtClean="0"/>
          </a:p>
          <a:p>
            <a:pPr lvl="0" algn="just"/>
            <a:endParaRPr lang="ru-RU" sz="1600" b="1" dirty="0" smtClean="0"/>
          </a:p>
          <a:p>
            <a:pPr lvl="0" algn="just"/>
            <a:r>
              <a:rPr lang="ru-RU" sz="1800" b="1" dirty="0" smtClean="0"/>
              <a:t>!!!  Если </a:t>
            </a:r>
            <a:r>
              <a:rPr lang="ru-RU" sz="1800" b="1" dirty="0"/>
              <a:t>стоимость в контракте указана в валюте, для расчета используется курс на дату подачи ДОПП.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84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500" dirty="0" smtClean="0"/>
              <a:t>Заявитель ОП Не вносит</a:t>
            </a:r>
            <a:br>
              <a:rPr lang="ru-RU" sz="3500" dirty="0" smtClean="0"/>
            </a:br>
            <a:r>
              <a:rPr lang="ru-RU" sz="1600" b="0" dirty="0"/>
              <a:t>(п.1 ст.11 ФЗ-101 от 17.04.2026)</a:t>
            </a:r>
            <a:endParaRPr lang="ru-RU" sz="1600" b="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171450" lvl="0" indent="-171450" algn="just">
              <a:buFont typeface="Wingdings" pitchFamily="2" charset="2"/>
              <a:buChar char="ü"/>
            </a:pPr>
            <a:r>
              <a:rPr lang="ru-RU" sz="1800" dirty="0"/>
              <a:t>заявитель - крупнейший налогоплательщик;</a:t>
            </a:r>
          </a:p>
          <a:p>
            <a:pPr marL="171450" lvl="0" indent="-171450" algn="just">
              <a:buFont typeface="Wingdings" pitchFamily="2" charset="2"/>
              <a:buChar char="ü"/>
            </a:pPr>
            <a:r>
              <a:rPr lang="ru-RU" sz="1800" dirty="0"/>
              <a:t>в отношении заявителя применяется налоговый мониторинг;</a:t>
            </a:r>
          </a:p>
          <a:p>
            <a:pPr marL="171450" lvl="0" indent="-171450" algn="just">
              <a:buFont typeface="Wingdings" pitchFamily="2" charset="2"/>
              <a:buChar char="ü"/>
            </a:pPr>
            <a:r>
              <a:rPr lang="ru-RU" sz="1800" dirty="0"/>
              <a:t>заявитель включен в реестр уполномоченных экономических операторов;</a:t>
            </a:r>
          </a:p>
          <a:p>
            <a:pPr marL="171450" lvl="0" indent="-171450" algn="just">
              <a:buFont typeface="Wingdings" pitchFamily="2" charset="2"/>
              <a:buChar char="ü"/>
            </a:pPr>
            <a:r>
              <a:rPr lang="ru-RU" sz="1800" dirty="0"/>
              <a:t>товары ввозятся без уплаты налогов по правилам Договора о ЕАЭС, и в соответствии с законодательством Российской Федерации о налогах и сборах;</a:t>
            </a:r>
          </a:p>
          <a:p>
            <a:pPr marL="171450" lvl="0" indent="-171450" algn="just">
              <a:buFont typeface="Wingdings" pitchFamily="2" charset="2"/>
              <a:buChar char="ü"/>
            </a:pPr>
            <a:r>
              <a:rPr lang="ru-RU" sz="1800" dirty="0"/>
              <a:t>заявитель - резидент свободной (специальной, особой) экономической зоны на участках таможенной границы ЕАЭС и ввозит товары на территорию этой зоны </a:t>
            </a:r>
          </a:p>
          <a:p>
            <a:pPr marL="171450" lvl="0" indent="-171450" algn="just">
              <a:buFont typeface="Wingdings" pitchFamily="2" charset="2"/>
              <a:buChar char="ü"/>
            </a:pPr>
            <a:r>
              <a:rPr lang="ru-RU" sz="1800" dirty="0"/>
              <a:t>товары перемещаются транзитом между государствами ЕАЭС через территорию России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37314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БИЗНЕСА К СПОТ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3528" y="1471612"/>
            <a:ext cx="8021248" cy="36718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СЕРВИС                                                          ПРОВЕРКА                                                  ТЕХНИЧЕСКАЯ ПОДДЕРЖКА</a:t>
            </a:r>
          </a:p>
          <a:p>
            <a:r>
              <a:rPr lang="ru-RU" b="1" dirty="0" smtClean="0"/>
              <a:t>ЗАЯВИТЕЛЯ                                                   </a:t>
            </a:r>
            <a:r>
              <a:rPr lang="en-US" b="1" dirty="0" smtClean="0"/>
              <a:t>QR</a:t>
            </a:r>
            <a:r>
              <a:rPr lang="ru-RU" b="1" dirty="0" smtClean="0"/>
              <a:t>-кода                                                        СЕРВИСА </a:t>
            </a:r>
            <a:r>
              <a:rPr lang="ru-RU" b="1" dirty="0"/>
              <a:t>ЗАЯВИТЕЛЯ </a:t>
            </a:r>
            <a:endParaRPr lang="ru-RU" b="1" dirty="0" smtClean="0"/>
          </a:p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szi.nalog.gov.ru</a:t>
            </a:r>
            <a:r>
              <a:rPr lang="ru-RU" b="1" dirty="0" smtClean="0"/>
              <a:t>                               </a:t>
            </a:r>
            <a:r>
              <a:rPr lang="en-US" b="1" dirty="0"/>
              <a:t>https://qrdopp.nalog.gov.ru </a:t>
            </a:r>
            <a:r>
              <a:rPr lang="en-US" b="1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552" y="1563638"/>
            <a:ext cx="855737" cy="8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63638"/>
            <a:ext cx="783729" cy="78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67" y="1579874"/>
            <a:ext cx="847924" cy="84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47864" y="3435846"/>
            <a:ext cx="932508" cy="9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3732823"/>
            <a:ext cx="1717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СПОТ – сайт ФНС 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1864" y="4368354"/>
            <a:ext cx="6822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b="1" i="1" dirty="0" smtClean="0"/>
              <a:t>Все </a:t>
            </a:r>
            <a:r>
              <a:rPr lang="ru-RU" b="1" i="1" dirty="0"/>
              <a:t>ДОПП в рамках тестирования будут переведены в статус «ПОГАШЕН»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81165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2940097-1F21-22E6-8D5B-6198A89A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A5A5122-8317-6070-1815-D0DAEF415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F83003-4ECB-79C1-6075-A9E5F38DD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13" y="1537130"/>
            <a:ext cx="1174775" cy="134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4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88DA4F8-80ED-AA89-2744-295EDC1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528" y="987574"/>
            <a:ext cx="8021248" cy="366300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 </a:t>
            </a:r>
            <a:r>
              <a:rPr lang="ru-RU" sz="4800" b="1" dirty="0" smtClean="0"/>
              <a:t>С</a:t>
            </a:r>
            <a:r>
              <a:rPr lang="ru-RU" sz="2800" b="1" dirty="0" smtClean="0"/>
              <a:t>ИСТЕМА </a:t>
            </a:r>
            <a:endParaRPr lang="ru-RU" sz="2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/>
              <a:t> </a:t>
            </a:r>
            <a:r>
              <a:rPr lang="ru-RU" sz="4800" b="1" dirty="0" smtClean="0"/>
              <a:t>П</a:t>
            </a:r>
            <a:r>
              <a:rPr lang="ru-RU" sz="2800" b="1" dirty="0" smtClean="0"/>
              <a:t>ОДТВЕРЖДЕНИЯ</a:t>
            </a:r>
            <a:endParaRPr lang="ru-RU" sz="2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/>
              <a:t> </a:t>
            </a:r>
            <a:r>
              <a:rPr lang="ru-RU" sz="4800" b="1" dirty="0" smtClean="0"/>
              <a:t>О</a:t>
            </a:r>
            <a:r>
              <a:rPr lang="ru-RU" sz="2800" b="1" dirty="0" smtClean="0"/>
              <a:t>ЖИДАНИЯ</a:t>
            </a:r>
            <a:endParaRPr lang="ru-RU" sz="2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dirty="0"/>
              <a:t> </a:t>
            </a:r>
            <a:r>
              <a:rPr lang="ru-RU" sz="5200" b="1" dirty="0" smtClean="0"/>
              <a:t>Т</a:t>
            </a:r>
            <a:r>
              <a:rPr lang="ru-RU" sz="2800" b="1" dirty="0" smtClean="0"/>
              <a:t>ОВАРОВ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933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3528" y="915566"/>
            <a:ext cx="8021248" cy="3735015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sz="2000" b="1" dirty="0" smtClean="0"/>
              <a:t>ФЗ № 101 </a:t>
            </a:r>
            <a:r>
              <a:rPr lang="ru-RU" sz="2000" b="1" dirty="0"/>
              <a:t>«</a:t>
            </a:r>
            <a:r>
              <a:rPr lang="ru-RU" sz="2000" dirty="0"/>
              <a:t>О национальной системе подтверждения ожидания поставки товаров и о внесении изменений в отдельные законодательные акты российской федерации</a:t>
            </a:r>
            <a:r>
              <a:rPr lang="ru-RU" sz="2000" dirty="0" smtClean="0"/>
              <a:t>»</a:t>
            </a:r>
          </a:p>
          <a:p>
            <a:pPr marL="228600" indent="-228600">
              <a:buAutoNum type="arabicPeriod"/>
            </a:pPr>
            <a:r>
              <a:rPr lang="ru-RU" sz="2000" b="1" dirty="0" smtClean="0"/>
              <a:t>ФЗ № </a:t>
            </a:r>
            <a:r>
              <a:rPr lang="ru-RU" sz="2000" b="1" dirty="0"/>
              <a:t>102 </a:t>
            </a:r>
            <a:r>
              <a:rPr lang="ru-RU" sz="2000" b="1" dirty="0" smtClean="0"/>
              <a:t> </a:t>
            </a:r>
            <a:r>
              <a:rPr lang="ru-RU" sz="2000" b="1" dirty="0"/>
              <a:t>«</a:t>
            </a:r>
            <a:r>
              <a:rPr lang="ru-RU" sz="2000" dirty="0"/>
              <a:t>О внесении изменений в статью 11.3 части первой и статью 177 и 205 части второй Налогового кодекса Российской Федерации</a:t>
            </a:r>
            <a:r>
              <a:rPr lang="ru-RU" sz="2000" b="1" dirty="0" smtClean="0"/>
              <a:t>»</a:t>
            </a:r>
          </a:p>
          <a:p>
            <a:r>
              <a:rPr lang="ru-RU" sz="2000" b="1" dirty="0"/>
              <a:t>3.</a:t>
            </a:r>
            <a:r>
              <a:rPr lang="ru-RU" sz="2000" dirty="0"/>
              <a:t> до 01.12.2026 принятие ФЗ о внесение изменений в КоАП (принятие штрафных санкций за нарушение требований Системы подтверждения ожидания товаров)</a:t>
            </a:r>
          </a:p>
        </p:txBody>
      </p:sp>
    </p:spTree>
    <p:extLst>
      <p:ext uri="{BB962C8B-B14F-4D97-AF65-F5344CB8AC3E}">
        <p14:creationId xmlns:p14="http://schemas.microsoft.com/office/powerpoint/2010/main" val="229598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Цель </a:t>
            </a:r>
            <a:r>
              <a:rPr lang="ru-RU" sz="3200" dirty="0"/>
              <a:t>создания </a:t>
            </a:r>
            <a:r>
              <a:rPr lang="ru-RU" sz="3200" dirty="0" smtClean="0"/>
              <a:t>СПОТ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3528" y="1471612"/>
            <a:ext cx="8021248" cy="3404394"/>
          </a:xfrm>
        </p:spPr>
        <p:txBody>
          <a:bodyPr>
            <a:normAutofit/>
          </a:bodyPr>
          <a:lstStyle/>
          <a:p>
            <a:r>
              <a:rPr lang="ru-RU" sz="1600" b="1" dirty="0"/>
              <a:t>- Исключение возможности уклонения от уплаты обязательных платежей в бюджеты РФ </a:t>
            </a:r>
          </a:p>
          <a:p>
            <a:r>
              <a:rPr lang="ru-RU" sz="1600" b="1" dirty="0"/>
              <a:t>- Обеспечение законности оборота ввозимых в РФ товаров </a:t>
            </a:r>
          </a:p>
          <a:p>
            <a:r>
              <a:rPr lang="ru-RU" sz="1500" b="1" dirty="0" smtClean="0"/>
              <a:t>СПОТ </a:t>
            </a:r>
            <a:r>
              <a:rPr lang="ru-RU" sz="1500" dirty="0"/>
              <a:t>предусматривает обязательное представление документа о предстоящей поставке (ДОПП), резервирование обеспечительного платежа (ОП), присвоение </a:t>
            </a:r>
            <a:r>
              <a:rPr lang="en-US" sz="1500" dirty="0"/>
              <a:t>QR</a:t>
            </a:r>
            <a:r>
              <a:rPr lang="ru-RU" sz="1500" dirty="0"/>
              <a:t>- кода и контроль наличия документа при ввозе товаров из стран ЕАЭС </a:t>
            </a:r>
            <a:r>
              <a:rPr lang="ru-RU" sz="1500" dirty="0" smtClean="0"/>
              <a:t>автомобильным </a:t>
            </a:r>
            <a:r>
              <a:rPr lang="ru-RU" sz="1500" dirty="0"/>
              <a:t>транспортом</a:t>
            </a:r>
            <a:r>
              <a:rPr lang="ru-RU" sz="15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Использование иных видов транспорта предусмотрено на последующих этапах развития системы.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52" y="3434146"/>
            <a:ext cx="151216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94239"/>
            <a:ext cx="1512168" cy="9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61924"/>
            <a:ext cx="1224136" cy="9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61924"/>
            <a:ext cx="1368152" cy="99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95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 участники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СПОТ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594290"/>
            <a:ext cx="2304256" cy="230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ИМПОРТЕРЫ (ПОСРЕДНИКИ) РФ (ЗАЯВИТЕЛИ)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ЮЛ, ИП, приобретающие товары в ЕАЭС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63638"/>
            <a:ext cx="2376264" cy="230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ЭКСПОРТЕРЫ (ПОСТАВЩИКИ)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ЮЛ, ИП ЕАЭС поставляющие товары в адрес российских импортеров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563638"/>
            <a:ext cx="2232248" cy="230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ПЕРЕВОЗЧИКИ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лица, осуществляющие перевозку (транспортировку) товаров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6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88DA4F8-80ED-AA89-2744-295EDC1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2A58FB7-9119-2076-0320-1BD4CE2BB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mtClean="0"/>
              <a:t>Страны входящие </a:t>
            </a:r>
            <a:r>
              <a:rPr lang="ru-RU" dirty="0"/>
              <a:t>в ЕАЭС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0CD28B81-34E5-F33B-7F54-8A83A13D9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Беларусь, Республика Казахстан и Российская 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Федерация</a:t>
            </a:r>
          </a:p>
          <a:p>
            <a:pPr algn="ctr"/>
            <a:r>
              <a:rPr lang="ru-RU" dirty="0" smtClean="0"/>
              <a:t> (</a:t>
            </a:r>
            <a:r>
              <a:rPr lang="ru-RU" dirty="0"/>
              <a:t>ДОГОВОР О ЕВРАЗИЙСКОМ ЭКОНОМИЧЕСКОМ СОЮЗЕ (Астана, 29 мая 2014 года </a:t>
            </a:r>
            <a:r>
              <a:rPr lang="ru-RU" dirty="0" smtClean="0"/>
              <a:t>)</a:t>
            </a:r>
          </a:p>
          <a:p>
            <a:pPr algn="ctr"/>
            <a:endParaRPr lang="ru-RU" dirty="0"/>
          </a:p>
          <a:p>
            <a:pPr algn="ctr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Армения</a:t>
            </a:r>
          </a:p>
          <a:p>
            <a:pPr algn="ctr"/>
            <a:r>
              <a:rPr lang="ru-RU" dirty="0" smtClean="0"/>
              <a:t>ДОГОВОР </a:t>
            </a:r>
            <a:r>
              <a:rPr lang="ru-RU" dirty="0"/>
              <a:t>О ПРИСОЕДИНЕНИИ РЕСПУБЛИКИ АРМЕНИЯ К ДОГОВОРУ О ЕВРАЗИЙСКОМ ЭКОНОМИЧЕСКОМ СОЮЗЕ ОТ 29 МАЯ 2014 ГОДА (Минск, 10 октября 2014 года)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Кыргызская Республика</a:t>
            </a:r>
          </a:p>
          <a:p>
            <a:pPr algn="ctr"/>
            <a:r>
              <a:rPr lang="ru-RU" dirty="0"/>
              <a:t>ДОГОВОР О ПРИСОЕДИНЕНИИ КЫРГЫЗСКОЙ РЕСПУБЛИКИ К ДОГОВОРУ О ЕВРАЗИЙСКОМ ЭКОНОМИЧЕСКОМ СОЮЗЕ ОТ 29 МАЯ 2014 ГОДА (Москва, 23 декабря 2014 года)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31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 ИЗ ЕАЭС В УСЛОВИЯХ СПОТ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4032448"/>
          </a:xfrm>
        </p:spPr>
        <p:txBody>
          <a:bodyPr>
            <a:noAutofit/>
          </a:bodyPr>
          <a:lstStyle/>
          <a:p>
            <a:r>
              <a:rPr lang="ru-RU" sz="1700" dirty="0"/>
              <a:t>1. </a:t>
            </a:r>
            <a:r>
              <a:rPr lang="ru-RU" sz="1450" dirty="0" smtClean="0"/>
              <a:t>ДОГОВОР (КОНТРАКТ) ПОСТАВКИ </a:t>
            </a:r>
            <a:endParaRPr lang="ru-RU" sz="1450" dirty="0"/>
          </a:p>
          <a:p>
            <a:r>
              <a:rPr lang="ru-RU" sz="1450" dirty="0"/>
              <a:t>2. </a:t>
            </a:r>
            <a:r>
              <a:rPr lang="ru-RU" sz="1450" b="1" dirty="0" smtClean="0"/>
              <a:t>ЗАЯВИТЕЛЬ ПОЛУЧАЕТ </a:t>
            </a:r>
            <a:r>
              <a:rPr lang="ru-RU" sz="1450" dirty="0" smtClean="0"/>
              <a:t>СВЕДЕНИЯ О ПОСТАВКЕ В Т. Ч. ТРАНСПОРТНОМ СРЕДСТВЕ </a:t>
            </a:r>
          </a:p>
          <a:p>
            <a:r>
              <a:rPr lang="ru-RU" sz="1450" dirty="0" smtClean="0"/>
              <a:t>3. </a:t>
            </a:r>
            <a:r>
              <a:rPr lang="ru-RU" sz="1450" b="1" dirty="0" smtClean="0"/>
              <a:t>ЗАЯВИТЕЛЬ НАПРАВЛЯЕТ </a:t>
            </a:r>
            <a:r>
              <a:rPr lang="ru-RU" sz="1450" dirty="0" smtClean="0"/>
              <a:t>ДОКУМЕНТ О ПРЕДСТОЯЩЕЙ ПОСТАВКЕ ОПЕРАТОРУ СПОТ </a:t>
            </a:r>
          </a:p>
          <a:p>
            <a:r>
              <a:rPr lang="ru-RU" sz="1450" dirty="0" smtClean="0"/>
              <a:t>4. </a:t>
            </a:r>
            <a:r>
              <a:rPr lang="ru-RU" sz="1450" b="1" dirty="0" smtClean="0"/>
              <a:t>ЗАЯВИТЕЛЬ ВНОСИТ</a:t>
            </a:r>
            <a:r>
              <a:rPr lang="ru-RU" sz="1450" dirty="0" smtClean="0"/>
              <a:t> ОБЕСПЕЧИТЕЛЬНЫЙ ПЛАТЕЖ НА КБК (ОП)</a:t>
            </a:r>
          </a:p>
          <a:p>
            <a:r>
              <a:rPr lang="ru-RU" sz="1450" dirty="0" smtClean="0"/>
              <a:t>КБК 182 1 04 03000 01 1000 110 </a:t>
            </a:r>
          </a:p>
          <a:p>
            <a:r>
              <a:rPr lang="ru-RU" sz="1450" dirty="0" smtClean="0"/>
              <a:t>5. </a:t>
            </a:r>
            <a:r>
              <a:rPr lang="ru-RU" sz="1450" b="1" dirty="0" smtClean="0"/>
              <a:t>ЗАЯВИТЕЛЬ ПОЛУЧАЕТ</a:t>
            </a:r>
            <a:r>
              <a:rPr lang="ru-RU" sz="1450" dirty="0" smtClean="0"/>
              <a:t> </a:t>
            </a:r>
            <a:r>
              <a:rPr lang="en-US" sz="1450" dirty="0" smtClean="0"/>
              <a:t>QR</a:t>
            </a:r>
            <a:r>
              <a:rPr lang="ru-RU" sz="1450" dirty="0" smtClean="0"/>
              <a:t> -КОД (ВИЗУАЛИЗИРОВАННУЮ ССЫЛКУ) </a:t>
            </a:r>
          </a:p>
          <a:p>
            <a:endParaRPr lang="ru-RU" sz="1450" dirty="0" smtClean="0"/>
          </a:p>
          <a:p>
            <a:r>
              <a:rPr lang="ru-RU" sz="1450" dirty="0" smtClean="0"/>
              <a:t>6. </a:t>
            </a:r>
            <a:r>
              <a:rPr lang="ru-RU" sz="1450" b="1" dirty="0" smtClean="0"/>
              <a:t>ЗАЯВИТЕЛЬ ПЕРЕДАЕТ</a:t>
            </a:r>
            <a:r>
              <a:rPr lang="ru-RU" sz="1450" dirty="0" smtClean="0"/>
              <a:t> </a:t>
            </a:r>
            <a:r>
              <a:rPr lang="en-US" sz="1450" dirty="0" smtClean="0"/>
              <a:t>QR</a:t>
            </a:r>
            <a:r>
              <a:rPr lang="ru-RU" sz="1450" dirty="0" smtClean="0"/>
              <a:t> -КОД </a:t>
            </a:r>
            <a:r>
              <a:rPr lang="ru-RU" sz="1450" b="1" dirty="0" smtClean="0"/>
              <a:t>ПЕРЕВОЗЧИКУ</a:t>
            </a:r>
            <a:r>
              <a:rPr lang="ru-RU" sz="1450" dirty="0" smtClean="0"/>
              <a:t> </a:t>
            </a:r>
          </a:p>
          <a:p>
            <a:r>
              <a:rPr lang="ru-RU" sz="1450" dirty="0" smtClean="0"/>
              <a:t>7. ВВОЗ ТОВАРА НА ТЕРРИТОРИЮ РОССИИ </a:t>
            </a:r>
          </a:p>
          <a:p>
            <a:r>
              <a:rPr lang="ru-RU" sz="1450" dirty="0" smtClean="0"/>
              <a:t>8. </a:t>
            </a:r>
            <a:r>
              <a:rPr lang="ru-RU" sz="1450" b="1" dirty="0" smtClean="0"/>
              <a:t>ПЕРЕВОЗЧИК ПРЕДЪЯВЛЯЕТ</a:t>
            </a:r>
            <a:r>
              <a:rPr lang="ru-RU" sz="1450" dirty="0" smtClean="0"/>
              <a:t> </a:t>
            </a:r>
            <a:r>
              <a:rPr lang="en-US" sz="1450" dirty="0" smtClean="0"/>
              <a:t>QR</a:t>
            </a:r>
            <a:r>
              <a:rPr lang="ru-RU" sz="1450" dirty="0" smtClean="0"/>
              <a:t> -КОД ПО ТРЕБОВАНИЮ КОНТРОЛИРУЮЩЕГО ОРГАНА </a:t>
            </a:r>
          </a:p>
          <a:p>
            <a:endParaRPr lang="ru-RU" sz="1450" dirty="0"/>
          </a:p>
          <a:p>
            <a:endParaRPr lang="ru-RU" sz="1450" dirty="0" smtClean="0"/>
          </a:p>
          <a:p>
            <a:r>
              <a:rPr lang="ru-RU" sz="1450" dirty="0" smtClean="0"/>
              <a:t>9. ПРИНЯТИЕ ТОВАРА К УЧЕТУ </a:t>
            </a:r>
          </a:p>
          <a:p>
            <a:r>
              <a:rPr lang="ru-RU" sz="1450" dirty="0" smtClean="0"/>
              <a:t>10. </a:t>
            </a:r>
            <a:r>
              <a:rPr lang="ru-RU" sz="1450" b="1" dirty="0" smtClean="0"/>
              <a:t>ЗАЯВИТЕЛЬ ПРЕДСТАВЛЯЕТ</a:t>
            </a:r>
            <a:r>
              <a:rPr lang="ru-RU" sz="1450" dirty="0" smtClean="0"/>
              <a:t> НД ПО КОСВЕННЫМ НАЛОГАМ И ЗАЯВЛЕНИЕ О ВВОЗЕ ТОВАРОВ (</a:t>
            </a:r>
            <a:r>
              <a:rPr lang="ru-RU" sz="1450" i="1" dirty="0"/>
              <a:t>не позднее 20 - </a:t>
            </a:r>
            <a:r>
              <a:rPr lang="ru-RU" sz="1450" i="1" dirty="0" err="1"/>
              <a:t>го</a:t>
            </a:r>
            <a:r>
              <a:rPr lang="ru-RU" sz="1450" i="1" dirty="0"/>
              <a:t> числа месяца, следующего за месяцем, в котором товары приняты на учет</a:t>
            </a:r>
            <a:r>
              <a:rPr lang="ru-RU" sz="1450" dirty="0"/>
              <a:t>)</a:t>
            </a:r>
          </a:p>
          <a:p>
            <a:endParaRPr lang="ru-RU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056832"/>
            <a:ext cx="952302" cy="95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47" y="3579862"/>
            <a:ext cx="1290496" cy="85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35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3529" y="423777"/>
            <a:ext cx="7462157" cy="635805"/>
          </a:xfrm>
        </p:spPr>
        <p:txBody>
          <a:bodyPr>
            <a:noAutofit/>
          </a:bodyPr>
          <a:lstStyle/>
          <a:p>
            <a:pPr algn="ctr"/>
            <a:r>
              <a:rPr lang="ru-RU" sz="1900" dirty="0" smtClean="0"/>
              <a:t>ТРЕБОВАНИЯ СПОТ НЕ РАСПРОСТРАНЯЮТСЯ НА СЛЕДУЮЩИЕ ТОВАРЫ:</a:t>
            </a:r>
            <a:br>
              <a:rPr lang="ru-RU" sz="1900" dirty="0" smtClean="0"/>
            </a:br>
            <a:r>
              <a:rPr lang="ru-RU" sz="1500" b="0" i="1" dirty="0" smtClean="0"/>
              <a:t>(</a:t>
            </a:r>
            <a:r>
              <a:rPr lang="ru-RU" sz="1500" b="0" i="1" dirty="0"/>
              <a:t>п.3 ст.5 ФЗ-101 от 17.04.2026)</a:t>
            </a:r>
            <a:endParaRPr lang="ru-RU" sz="1500" b="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3528" y="1275606"/>
            <a:ext cx="8021248" cy="3744416"/>
          </a:xfrm>
        </p:spPr>
        <p:txBody>
          <a:bodyPr>
            <a:normAutofit fontScale="85000" lnSpcReduction="20000"/>
          </a:bodyPr>
          <a:lstStyle/>
          <a:p>
            <a:pPr marL="171450" lvl="0" indent="-171450">
              <a:buFont typeface="Wingdings" pitchFamily="2" charset="2"/>
              <a:buChar char="Ø"/>
            </a:pPr>
            <a:r>
              <a:rPr lang="ru-RU" sz="1900" dirty="0"/>
              <a:t>наличные денежные средства;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900" dirty="0"/>
              <a:t>нефть и нефтепродукты;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900" dirty="0"/>
              <a:t>электроэнергия;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900" dirty="0"/>
              <a:t>транспортируемые по трубопроводу;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900" dirty="0"/>
              <a:t>ввозимые физическими лицами для личных, семейных и домашних нужд;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900" dirty="0"/>
              <a:t>перемещаемые между Калининградской областью и остальной частью территории России;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900" dirty="0" smtClean="0"/>
              <a:t>сведения об операциях с которыми составляют государственную тайну;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900" dirty="0" smtClean="0"/>
              <a:t> поставки в адрес дипломатических представительств, консульств, международных организаций, расположенных на территории Российской Федерации;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900" dirty="0" smtClean="0"/>
              <a:t>товары</a:t>
            </a:r>
            <a:r>
              <a:rPr lang="ru-RU" sz="1900" dirty="0"/>
              <a:t>, перемещаемые с территории одного государства - члена ЕАЭС на территорию другого государства - члена ЕАЭС через территорию Российской Федерации, если иное не установлено Правительством Российской Федерации;</a:t>
            </a:r>
          </a:p>
          <a:p>
            <a:pPr marL="171450" lvl="0" indent="-171450">
              <a:buFont typeface="Wingdings" pitchFamily="2" charset="2"/>
              <a:buChar char="Ø"/>
            </a:pPr>
            <a:r>
              <a:rPr lang="ru-RU" sz="1900" dirty="0"/>
              <a:t>иные товары в соответствии с перечнем, утверждаемым Правительством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27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ДОПП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документ о предстоящей поставке)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 ДОПП </a:t>
            </a:r>
            <a:r>
              <a:rPr lang="ru-RU" sz="1800" dirty="0" smtClean="0"/>
              <a:t>отражается  </a:t>
            </a:r>
            <a:r>
              <a:rPr lang="ru-RU" sz="1800" dirty="0"/>
              <a:t>следующая информация</a:t>
            </a:r>
            <a:r>
              <a:rPr lang="ru-RU" sz="1800" dirty="0" smtClean="0"/>
              <a:t>:</a:t>
            </a:r>
          </a:p>
          <a:p>
            <a:endParaRPr lang="ru-RU" sz="18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dirty="0" smtClean="0"/>
              <a:t>об </a:t>
            </a:r>
            <a:r>
              <a:rPr lang="ru-RU" sz="1800" dirty="0"/>
              <a:t>участниках сделки (</a:t>
            </a:r>
            <a:r>
              <a:rPr lang="ru-RU" sz="1800" i="1" dirty="0"/>
              <a:t>заявителе, продавце, перевозчике</a:t>
            </a:r>
            <a:r>
              <a:rPr lang="ru-RU" sz="1800" dirty="0"/>
              <a:t>) и основаниях поставки </a:t>
            </a:r>
            <a:r>
              <a:rPr lang="ru-RU" sz="1800" i="1" dirty="0"/>
              <a:t>(договоры, контракты, спецификации</a:t>
            </a:r>
            <a:r>
              <a:rPr lang="ru-RU" sz="1800" dirty="0"/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dirty="0" smtClean="0"/>
              <a:t>о </a:t>
            </a:r>
            <a:r>
              <a:rPr lang="ru-RU" sz="1800" dirty="0"/>
              <a:t>ввозимых товарах (</a:t>
            </a:r>
            <a:r>
              <a:rPr lang="ru-RU" sz="1800" i="1" dirty="0"/>
              <a:t>наименование, ТНВЭД, объем и т.д.</a:t>
            </a:r>
            <a:r>
              <a:rPr lang="ru-RU" sz="1800" dirty="0"/>
              <a:t>) и разрешительных документах (</a:t>
            </a:r>
            <a:r>
              <a:rPr lang="ru-RU" sz="1800" i="1" dirty="0"/>
              <a:t>сертификаты, марки, разрешения и т.д.</a:t>
            </a:r>
            <a:r>
              <a:rPr lang="ru-RU" sz="1800" dirty="0"/>
              <a:t>) на эти товары;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dirty="0" smtClean="0"/>
              <a:t>о </a:t>
            </a:r>
            <a:r>
              <a:rPr lang="ru-RU" sz="1800" dirty="0"/>
              <a:t>транспортном средстве (</a:t>
            </a:r>
            <a:r>
              <a:rPr lang="ru-RU" sz="1800" i="1" dirty="0"/>
              <a:t>гос.номер</a:t>
            </a:r>
            <a:r>
              <a:rPr lang="ru-RU" sz="1800" dirty="0"/>
              <a:t>) и предполагаемой дате ввоза;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800" dirty="0" smtClean="0"/>
              <a:t>о </a:t>
            </a:r>
            <a:r>
              <a:rPr lang="ru-RU" sz="1800" dirty="0"/>
              <a:t>сумме обеспечительного платежа, его потоварном расчете и об основаниях освобождения от уплаты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0777052"/>
      </p:ext>
    </p:extLst>
  </p:cSld>
  <p:clrMapOvr>
    <a:masterClrMapping/>
  </p:clrMapOvr>
</p:sld>
</file>

<file path=ppt/theme/theme1.xml><?xml version="1.0" encoding="utf-8"?>
<a:theme xmlns:a="http://schemas.openxmlformats.org/drawingml/2006/main" name="~519496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~5194969</Template>
  <TotalTime>2407</TotalTime>
  <Words>967</Words>
  <Application>Microsoft Office PowerPoint</Application>
  <PresentationFormat>Экран (16:9)</PresentationFormat>
  <Paragraphs>155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~5194969</vt:lpstr>
      <vt:lpstr>ФЕДЕРАЛЬНАЯ НАЛОГОВАЯ СЛУЖБА</vt:lpstr>
      <vt:lpstr>Презентация PowerPoint</vt:lpstr>
      <vt:lpstr>Презентация PowerPoint</vt:lpstr>
      <vt:lpstr>Цель создания СПОТ</vt:lpstr>
      <vt:lpstr>Бизнес участники СПОТ</vt:lpstr>
      <vt:lpstr>Страны входящие в ЕАЭС</vt:lpstr>
      <vt:lpstr>ИМПОРТ ИЗ ЕАЭС В УСЛОВИЯХ СПОТ</vt:lpstr>
      <vt:lpstr>ТРЕБОВАНИЯ СПОТ НЕ РАСПРОСТРАНЯЮТСЯ НА СЛЕДУЮЩИЕ ТОВАРЫ: (п.3 ст.5 ФЗ-101 от 17.04.2026)</vt:lpstr>
      <vt:lpstr>ДОПП  (документ о предстоящей поставке)</vt:lpstr>
      <vt:lpstr>!!! ДОПП предоставляется Оператору СПОТ в электронном виде за 2 календарных дня до ввоза товара из ЕАЭС в РФ.</vt:lpstr>
      <vt:lpstr>СТАТУСЫ ДОПП</vt:lpstr>
      <vt:lpstr>Внесение изменения в ДОПП </vt:lpstr>
      <vt:lpstr>QR –код</vt:lpstr>
      <vt:lpstr>Обеспечительный платеж (ОП)</vt:lpstr>
      <vt:lpstr>Заявитель ОП Не вносит (п.1 ст.11 ФЗ-101 от 17.04.2026)</vt:lpstr>
      <vt:lpstr>ПОДГОТОВКА БИЗНЕСА К СПОТ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налог (дата вступления в силу с 01.01.2025 ) ФЗ ПО ПОСЛАНИЮ ПРЕЗИДЕНТА РФ  (ОТ 12.07.2024 N 176-ФЗ)</dc:title>
  <dc:creator>Гараева Ольга Олеговна</dc:creator>
  <cp:lastModifiedBy>Шаповалова Наталья Евгеньевна</cp:lastModifiedBy>
  <cp:revision>80</cp:revision>
  <dcterms:created xsi:type="dcterms:W3CDTF">2024-11-14T08:43:37Z</dcterms:created>
  <dcterms:modified xsi:type="dcterms:W3CDTF">2026-05-19T05:12:11Z</dcterms:modified>
</cp:coreProperties>
</file>